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66" r:id="rId2"/>
    <p:sldId id="272" r:id="rId3"/>
    <p:sldId id="273" r:id="rId4"/>
    <p:sldId id="287" r:id="rId5"/>
    <p:sldId id="274" r:id="rId6"/>
    <p:sldId id="275" r:id="rId7"/>
    <p:sldId id="281" r:id="rId8"/>
    <p:sldId id="282" r:id="rId9"/>
    <p:sldId id="286" r:id="rId10"/>
    <p:sldId id="288" r:id="rId11"/>
    <p:sldId id="284" r:id="rId12"/>
    <p:sldId id="283" r:id="rId13"/>
    <p:sldId id="277" r:id="rId14"/>
    <p:sldId id="291" r:id="rId15"/>
    <p:sldId id="292" r:id="rId16"/>
    <p:sldId id="290" r:id="rId17"/>
    <p:sldId id="289" r:id="rId18"/>
    <p:sldId id="278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6">
          <p15:clr>
            <a:srgbClr val="9AA0A6"/>
          </p15:clr>
        </p15:guide>
        <p15:guide id="2" orient="horz" pos="2205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W0qP+MmJLg19F8QuesmSIuzC9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78" y="102"/>
      </p:cViewPr>
      <p:guideLst>
        <p:guide pos="26"/>
        <p:guide orient="horz" pos="220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ja-JP" alt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11825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192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0214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56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0905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27164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09847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0218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2925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9502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3346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2681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3322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0957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195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7495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5827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rgbClr val="333333"/>
              </a:solidFill>
              <a:highlight>
                <a:srgbClr val="F9F9F4"/>
              </a:highlight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320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縦書きタイトルと&#10;縦書きテキスト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セクション見出し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コンテンツ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図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2020.spaceappschallenge.org/challenges/confront/better-together/teams/dangosat/projec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zlNAUH5nOH0" TargetMode="External"/><Relationship Id="rId4" Type="http://schemas.openxmlformats.org/officeDocument/2006/relationships/image" Target="../media/image3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922D67-E3D9-4B66-9D70-30B8CEA44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56" y="0"/>
            <a:ext cx="11528288" cy="6858000"/>
          </a:xfrm>
          <a:prstGeom prst="rect">
            <a:avLst/>
          </a:prstGeom>
        </p:spPr>
      </p:pic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62DD4DB0-9919-4AAC-AE8F-C86F81970C80}"/>
              </a:ext>
            </a:extLst>
          </p:cNvPr>
          <p:cNvGrpSpPr/>
          <p:nvPr/>
        </p:nvGrpSpPr>
        <p:grpSpPr>
          <a:xfrm>
            <a:off x="903191" y="117066"/>
            <a:ext cx="4488709" cy="3594263"/>
            <a:chOff x="291352" y="179373"/>
            <a:chExt cx="4488709" cy="3594263"/>
          </a:xfrm>
        </p:grpSpPr>
        <p:sp>
          <p:nvSpPr>
            <p:cNvPr id="36" name="四角形: 角を丸くする 35">
              <a:extLst>
                <a:ext uri="{FF2B5EF4-FFF2-40B4-BE49-F238E27FC236}">
                  <a16:creationId xmlns:a16="http://schemas.microsoft.com/office/drawing/2014/main" id="{58DE2FDC-A251-4EE8-A4DF-36049B1C6673}"/>
                </a:ext>
              </a:extLst>
            </p:cNvPr>
            <p:cNvSpPr/>
            <p:nvPr/>
          </p:nvSpPr>
          <p:spPr>
            <a:xfrm>
              <a:off x="1040122" y="1068511"/>
              <a:ext cx="2991166" cy="2705125"/>
            </a:xfrm>
            <a:prstGeom prst="roundRect">
              <a:avLst>
                <a:gd name="adj" fmla="val 5843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332D9E0B-4674-46AA-9C92-D082D68ECD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397925" y="1262158"/>
              <a:ext cx="2241611" cy="2137929"/>
            </a:xfrm>
            <a:prstGeom prst="rect">
              <a:avLst/>
            </a:prstGeom>
          </p:spPr>
        </p:pic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849B6FCF-2ABA-43CB-9918-72D4B460C853}"/>
                </a:ext>
              </a:extLst>
            </p:cNvPr>
            <p:cNvGrpSpPr/>
            <p:nvPr/>
          </p:nvGrpSpPr>
          <p:grpSpPr>
            <a:xfrm>
              <a:off x="291352" y="179373"/>
              <a:ext cx="4488709" cy="1191834"/>
              <a:chOff x="291352" y="179373"/>
              <a:chExt cx="4488709" cy="1191834"/>
            </a:xfrm>
          </p:grpSpPr>
          <p:sp>
            <p:nvSpPr>
              <p:cNvPr id="29" name="四角形: 角を丸くする 28">
                <a:extLst>
                  <a:ext uri="{FF2B5EF4-FFF2-40B4-BE49-F238E27FC236}">
                    <a16:creationId xmlns:a16="http://schemas.microsoft.com/office/drawing/2014/main" id="{4C3BF3FC-82A7-4B60-A546-2D8701D1C60C}"/>
                  </a:ext>
                </a:extLst>
              </p:cNvPr>
              <p:cNvSpPr/>
              <p:nvPr/>
            </p:nvSpPr>
            <p:spPr>
              <a:xfrm>
                <a:off x="291352" y="179373"/>
                <a:ext cx="4488709" cy="1161012"/>
              </a:xfrm>
              <a:prstGeom prst="roundRect">
                <a:avLst>
                  <a:gd name="adj" fmla="val 34071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BF11AC4-2874-4525-98A8-75E82A482D0B}"/>
                  </a:ext>
                </a:extLst>
              </p:cNvPr>
              <p:cNvSpPr txBox="1"/>
              <p:nvPr/>
            </p:nvSpPr>
            <p:spPr>
              <a:xfrm>
                <a:off x="337064" y="293989"/>
                <a:ext cx="4397283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3200" dirty="0"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グライダー型缶サット</a:t>
                </a:r>
              </a:p>
              <a:p>
                <a:pPr algn="ctr"/>
                <a:r>
                  <a:rPr kumimoji="1" lang="ja-JP" altLang="en-US" sz="3200" dirty="0"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「だんごサット」</a:t>
                </a:r>
                <a:endParaRPr kumimoji="1" lang="en-US" altLang="ja-JP" sz="3200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482BD5D-772F-466C-B367-D3947785A66A}"/>
              </a:ext>
            </a:extLst>
          </p:cNvPr>
          <p:cNvGrpSpPr/>
          <p:nvPr/>
        </p:nvGrpSpPr>
        <p:grpSpPr>
          <a:xfrm>
            <a:off x="657105" y="3464508"/>
            <a:ext cx="4808094" cy="3263338"/>
            <a:chOff x="92679" y="3291574"/>
            <a:chExt cx="4808094" cy="3263338"/>
          </a:xfrm>
        </p:grpSpPr>
        <p:sp>
          <p:nvSpPr>
            <p:cNvPr id="44" name="四角形: 角を丸くする 43">
              <a:extLst>
                <a:ext uri="{FF2B5EF4-FFF2-40B4-BE49-F238E27FC236}">
                  <a16:creationId xmlns:a16="http://schemas.microsoft.com/office/drawing/2014/main" id="{AF34B160-FC5F-44EC-A9E2-20AD0383B2D7}"/>
                </a:ext>
              </a:extLst>
            </p:cNvPr>
            <p:cNvSpPr/>
            <p:nvPr/>
          </p:nvSpPr>
          <p:spPr>
            <a:xfrm>
              <a:off x="92679" y="3291574"/>
              <a:ext cx="4808094" cy="3263338"/>
            </a:xfrm>
            <a:prstGeom prst="roundRect">
              <a:avLst>
                <a:gd name="adj" fmla="val 5843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8" name="図 27">
              <a:extLst>
                <a:ext uri="{FF2B5EF4-FFF2-40B4-BE49-F238E27FC236}">
                  <a16:creationId xmlns:a16="http://schemas.microsoft.com/office/drawing/2014/main" id="{9C9CC327-EC66-4805-8515-E147A7320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88699" y="3566426"/>
              <a:ext cx="3271959" cy="2754149"/>
            </a:xfrm>
            <a:prstGeom prst="rect">
              <a:avLst/>
            </a:prstGeom>
          </p:spPr>
        </p:pic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ABA12DE6-F80C-43B1-8D28-BDB562E5EC59}"/>
                </a:ext>
              </a:extLst>
            </p:cNvPr>
            <p:cNvSpPr txBox="1"/>
            <p:nvPr/>
          </p:nvSpPr>
          <p:spPr>
            <a:xfrm>
              <a:off x="1620531" y="3749376"/>
              <a:ext cx="31789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4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モデルロケット</a:t>
              </a:r>
            </a:p>
            <a:p>
              <a:pPr algn="ctr"/>
              <a:r>
                <a:rPr kumimoji="1" lang="ja-JP" altLang="en-US" sz="24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「串</a:t>
              </a:r>
              <a:r>
                <a:rPr kumimoji="1" lang="en-US" altLang="ja-JP" sz="24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DAN</a:t>
              </a:r>
              <a:r>
                <a:rPr kumimoji="1" lang="ja-JP" altLang="en-US" sz="24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号」</a:t>
              </a:r>
              <a:endPara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42" name="図 41">
              <a:extLst>
                <a:ext uri="{FF2B5EF4-FFF2-40B4-BE49-F238E27FC236}">
                  <a16:creationId xmlns:a16="http://schemas.microsoft.com/office/drawing/2014/main" id="{4EF462C4-B6D5-4F52-B9E8-D20C1BB10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8752" y="3476650"/>
              <a:ext cx="1171575" cy="2933700"/>
            </a:xfrm>
            <a:prstGeom prst="rect">
              <a:avLst/>
            </a:prstGeom>
          </p:spPr>
        </p:pic>
      </p:grpSp>
      <p:pic>
        <p:nvPicPr>
          <p:cNvPr id="49" name="Google Shape;136;p10">
            <a:extLst>
              <a:ext uri="{FF2B5EF4-FFF2-40B4-BE49-F238E27FC236}">
                <a16:creationId xmlns:a16="http://schemas.microsoft.com/office/drawing/2014/main" id="{C7428970-3791-4E47-9EDD-68E8A1093FA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30065"/>
          <a:stretch/>
        </p:blipFill>
        <p:spPr>
          <a:xfrm>
            <a:off x="8987997" y="862757"/>
            <a:ext cx="2590029" cy="2378512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5F31FDE-1BA5-4C7D-B19F-8B6CC684E543}"/>
              </a:ext>
            </a:extLst>
          </p:cNvPr>
          <p:cNvSpPr txBox="1"/>
          <p:nvPr/>
        </p:nvSpPr>
        <p:spPr>
          <a:xfrm>
            <a:off x="5443268" y="154671"/>
            <a:ext cx="64092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ネットワークの届かない地に、手作りロケットと</a:t>
            </a:r>
          </a:p>
          <a:p>
            <a:r>
              <a:rPr kumimoji="1" lang="ja-JP" altLang="en-US" sz="20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グライダー型缶サットを使って、</a:t>
            </a:r>
          </a:p>
          <a:p>
            <a:r>
              <a:rPr kumimoji="1" lang="ja-JP" altLang="en-US" sz="20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安価にネットワーク繋げます。</a:t>
            </a: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6F243B13-FA39-4653-9D01-68AE40CC0305}"/>
              </a:ext>
            </a:extLst>
          </p:cNvPr>
          <p:cNvSpPr txBox="1"/>
          <p:nvPr/>
        </p:nvSpPr>
        <p:spPr>
          <a:xfrm>
            <a:off x="6532816" y="6263637"/>
            <a:ext cx="5045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コスモパーク加太での打ち上げ実験の様子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7976F2B-55F5-4EA1-97DF-F5FC5271402F}"/>
              </a:ext>
            </a:extLst>
          </p:cNvPr>
          <p:cNvSpPr/>
          <p:nvPr/>
        </p:nvSpPr>
        <p:spPr>
          <a:xfrm>
            <a:off x="1762262" y="1583752"/>
            <a:ext cx="8586005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ja-JP" altLang="en-US" sz="5400" b="1" cap="none" spc="0" dirty="0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模擬人工衛星</a:t>
            </a:r>
          </a:p>
          <a:p>
            <a:pPr algn="ctr"/>
            <a:r>
              <a:rPr kumimoji="1" lang="en-US" altLang="ja-JP" sz="5400" b="1" cap="none" spc="0" dirty="0" err="1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DangoSat</a:t>
            </a:r>
            <a:r>
              <a:rPr kumimoji="1" lang="en-US" altLang="ja-JP" sz="5400" b="1" cap="none" spc="0" dirty="0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5400" b="1" cap="none" spc="0" dirty="0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だんごサット</a:t>
            </a:r>
            <a:r>
              <a:rPr kumimoji="1" lang="en-US" altLang="ja-JP" sz="5400" b="1" cap="none" spc="0" dirty="0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5400" b="1" cap="none" spc="0" dirty="0">
              <a:ln w="10160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5400" b="1" cap="none" spc="0" dirty="0">
                <a:ln w="10160">
                  <a:solidFill>
                    <a:schemeClr val="accent4">
                      <a:lumMod val="50000"/>
                    </a:schemeClr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プロジェクト</a:t>
            </a:r>
            <a:endParaRPr lang="ja-JP" altLang="en-US" sz="5400" b="1" cap="none" spc="0" dirty="0">
              <a:ln w="10160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4658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06EF4F14-2222-4FC8-AB62-299E06732FC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7184" y="1331655"/>
            <a:ext cx="3326244" cy="453738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C9D6862-E7CD-4E77-A742-3EA61245B65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5766" y="1360782"/>
            <a:ext cx="3727203" cy="4386848"/>
          </a:xfrm>
          <a:prstGeom prst="rect">
            <a:avLst/>
          </a:prstGeom>
        </p:spPr>
      </p:pic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だんごサットの落下後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EA88726-5664-4687-9D31-BF55A07AB072}"/>
              </a:ext>
            </a:extLst>
          </p:cNvPr>
          <p:cNvSpPr txBox="1"/>
          <p:nvPr/>
        </p:nvSpPr>
        <p:spPr>
          <a:xfrm>
            <a:off x="10129784" y="3015573"/>
            <a:ext cx="21685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ペイロード格納部が無事開いています。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D320650-1464-4FBC-97E6-C8614C753483}"/>
              </a:ext>
            </a:extLst>
          </p:cNvPr>
          <p:cNvSpPr txBox="1"/>
          <p:nvPr/>
        </p:nvSpPr>
        <p:spPr>
          <a:xfrm>
            <a:off x="6697184" y="5948565"/>
            <a:ext cx="35839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近くに落下していたモデルロケット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D09A763-F59B-40B2-AE59-ED60C599FA70}"/>
              </a:ext>
            </a:extLst>
          </p:cNvPr>
          <p:cNvSpPr txBox="1"/>
          <p:nvPr/>
        </p:nvSpPr>
        <p:spPr>
          <a:xfrm>
            <a:off x="288235" y="5805004"/>
            <a:ext cx="2302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近くに落下した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展開補助パラシュート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3CC25F8-8E3A-49C1-AEC6-D2DA4D0B12E7}"/>
              </a:ext>
            </a:extLst>
          </p:cNvPr>
          <p:cNvSpPr txBox="1"/>
          <p:nvPr/>
        </p:nvSpPr>
        <p:spPr>
          <a:xfrm>
            <a:off x="2367368" y="5840410"/>
            <a:ext cx="358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滑空状態のまま着地し</a:t>
            </a:r>
          </a:p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通信を続けます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D486735-DED9-4647-AAE9-77F0F17616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1535" y="4123529"/>
            <a:ext cx="1391623" cy="1624101"/>
          </a:xfrm>
          <a:prstGeom prst="rect">
            <a:avLst/>
          </a:prstGeom>
        </p:spPr>
      </p:pic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79C26E0E-A08F-467E-B02C-37246F475B75}"/>
              </a:ext>
            </a:extLst>
          </p:cNvPr>
          <p:cNvCxnSpPr>
            <a:cxnSpLocks/>
          </p:cNvCxnSpPr>
          <p:nvPr/>
        </p:nvCxnSpPr>
        <p:spPr>
          <a:xfrm flipH="1">
            <a:off x="8915400" y="3554206"/>
            <a:ext cx="1782244" cy="569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743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だんごサットのシステム構成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95FE7F2-1A98-480A-8C49-1BBC348514B9}"/>
              </a:ext>
            </a:extLst>
          </p:cNvPr>
          <p:cNvSpPr/>
          <p:nvPr/>
        </p:nvSpPr>
        <p:spPr>
          <a:xfrm>
            <a:off x="4742392" y="1789488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GPS-GYSFDMAXB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GPS</a:t>
            </a:r>
            <a:r>
              <a:rPr kumimoji="1" lang="ja-JP" altLang="en-US" dirty="0">
                <a:solidFill>
                  <a:schemeClr val="tx1"/>
                </a:solidFill>
              </a:rPr>
              <a:t>モジュール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2A4D55B-9A0D-465A-A3F2-EE4A3E54FF92}"/>
              </a:ext>
            </a:extLst>
          </p:cNvPr>
          <p:cNvSpPr/>
          <p:nvPr/>
        </p:nvSpPr>
        <p:spPr>
          <a:xfrm>
            <a:off x="4364522" y="3523457"/>
            <a:ext cx="265411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GR-CITRUS</a:t>
            </a:r>
            <a:endParaRPr kumimoji="1" lang="ja-JP" altLang="en-US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Ruby</a:t>
            </a:r>
            <a:r>
              <a:rPr kumimoji="1" lang="ja-JP" altLang="en-US" dirty="0">
                <a:solidFill>
                  <a:schemeClr val="tx1"/>
                </a:solidFill>
              </a:rPr>
              <a:t>マイコン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4AAEBAFF-5424-426A-B04B-65831E1F532D}"/>
              </a:ext>
            </a:extLst>
          </p:cNvPr>
          <p:cNvSpPr/>
          <p:nvPr/>
        </p:nvSpPr>
        <p:spPr>
          <a:xfrm>
            <a:off x="4327930" y="5321168"/>
            <a:ext cx="265411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DM3AT-SF-PEJM5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micro SD</a:t>
            </a:r>
            <a:r>
              <a:rPr kumimoji="1" lang="ja-JP" altLang="en-US" dirty="0">
                <a:solidFill>
                  <a:schemeClr val="tx1"/>
                </a:solidFill>
              </a:rPr>
              <a:t>カード</a:t>
            </a:r>
          </a:p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アダプタ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4F6A735-8C1A-4E81-A978-37C9C11B22E4}"/>
              </a:ext>
            </a:extLst>
          </p:cNvPr>
          <p:cNvSpPr/>
          <p:nvPr/>
        </p:nvSpPr>
        <p:spPr>
          <a:xfrm>
            <a:off x="9705790" y="3523457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ES920LR</a:t>
            </a:r>
          </a:p>
          <a:p>
            <a:pPr algn="ctr"/>
            <a:r>
              <a:rPr kumimoji="1" lang="en-US" altLang="ja-JP" dirty="0" err="1">
                <a:solidFill>
                  <a:schemeClr val="tx1"/>
                </a:solidFill>
              </a:rPr>
              <a:t>LoRa</a:t>
            </a:r>
            <a:r>
              <a:rPr kumimoji="1" lang="ja-JP" altLang="en-US" dirty="0">
                <a:solidFill>
                  <a:schemeClr val="tx1"/>
                </a:solidFill>
              </a:rPr>
              <a:t>基板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C8247EE-D1CD-4C04-9EEC-5452DE0BE21E}"/>
              </a:ext>
            </a:extLst>
          </p:cNvPr>
          <p:cNvSpPr/>
          <p:nvPr/>
        </p:nvSpPr>
        <p:spPr>
          <a:xfrm>
            <a:off x="1672166" y="5168298"/>
            <a:ext cx="1898374" cy="7007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サーボモータ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04365FF-6A23-4324-9569-1151744E73E6}"/>
              </a:ext>
            </a:extLst>
          </p:cNvPr>
          <p:cNvSpPr txBox="1"/>
          <p:nvPr/>
        </p:nvSpPr>
        <p:spPr>
          <a:xfrm>
            <a:off x="509751" y="1168245"/>
            <a:ext cx="100356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11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月に打ち上げ実験を行っただんごサットのシステム構成です。センサは搭載していません。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回路の詳細は回路図面参照してください。</a:t>
            </a:r>
          </a:p>
        </p:txBody>
      </p:sp>
      <p:sp>
        <p:nvSpPr>
          <p:cNvPr id="4" name="矢印: 下 3">
            <a:extLst>
              <a:ext uri="{FF2B5EF4-FFF2-40B4-BE49-F238E27FC236}">
                <a16:creationId xmlns:a16="http://schemas.microsoft.com/office/drawing/2014/main" id="{8503023D-6DE0-4A7A-84A3-C60A19574C8B}"/>
              </a:ext>
            </a:extLst>
          </p:cNvPr>
          <p:cNvSpPr/>
          <p:nvPr/>
        </p:nvSpPr>
        <p:spPr>
          <a:xfrm>
            <a:off x="5527584" y="2667156"/>
            <a:ext cx="327991" cy="83328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ADF7037-7D7B-4B23-AFFD-570FECB05AD1}"/>
              </a:ext>
            </a:extLst>
          </p:cNvPr>
          <p:cNvSpPr txBox="1"/>
          <p:nvPr/>
        </p:nvSpPr>
        <p:spPr>
          <a:xfrm>
            <a:off x="5778514" y="2863181"/>
            <a:ext cx="3634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緯度・経度と時間を取得します。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62ECE2C-210D-4B99-9AA2-F1304483BE69}"/>
              </a:ext>
            </a:extLst>
          </p:cNvPr>
          <p:cNvSpPr/>
          <p:nvPr/>
        </p:nvSpPr>
        <p:spPr>
          <a:xfrm>
            <a:off x="1672166" y="3505442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>
                <a:solidFill>
                  <a:schemeClr val="tx1"/>
                </a:solidFill>
              </a:rPr>
              <a:t>Sambou</a:t>
            </a:r>
            <a:r>
              <a:rPr kumimoji="1" lang="en-US" altLang="ja-JP" dirty="0">
                <a:solidFill>
                  <a:schemeClr val="tx1"/>
                </a:solidFill>
              </a:rPr>
              <a:t>-Kan</a:t>
            </a:r>
          </a:p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モーター制御基板</a:t>
            </a:r>
          </a:p>
        </p:txBody>
      </p:sp>
      <p:sp>
        <p:nvSpPr>
          <p:cNvPr id="21" name="矢印: 下 20">
            <a:extLst>
              <a:ext uri="{FF2B5EF4-FFF2-40B4-BE49-F238E27FC236}">
                <a16:creationId xmlns:a16="http://schemas.microsoft.com/office/drawing/2014/main" id="{647A7509-F75F-4332-82CC-35E048EC1363}"/>
              </a:ext>
            </a:extLst>
          </p:cNvPr>
          <p:cNvSpPr/>
          <p:nvPr/>
        </p:nvSpPr>
        <p:spPr>
          <a:xfrm>
            <a:off x="2450100" y="4415041"/>
            <a:ext cx="327991" cy="700744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3114C57-BBE6-401F-A0B1-2BD4B802FEBC}"/>
              </a:ext>
            </a:extLst>
          </p:cNvPr>
          <p:cNvSpPr txBox="1"/>
          <p:nvPr/>
        </p:nvSpPr>
        <p:spPr>
          <a:xfrm>
            <a:off x="5865316" y="4568006"/>
            <a:ext cx="3634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位置情報や通信ログを記録します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受信プログラムを一次保存します</a:t>
            </a:r>
          </a:p>
        </p:txBody>
      </p:sp>
      <p:sp>
        <p:nvSpPr>
          <p:cNvPr id="7" name="矢印: 左 6">
            <a:extLst>
              <a:ext uri="{FF2B5EF4-FFF2-40B4-BE49-F238E27FC236}">
                <a16:creationId xmlns:a16="http://schemas.microsoft.com/office/drawing/2014/main" id="{E6E81332-9B00-47C3-B502-0F5AE6A08A89}"/>
              </a:ext>
            </a:extLst>
          </p:cNvPr>
          <p:cNvSpPr/>
          <p:nvPr/>
        </p:nvSpPr>
        <p:spPr>
          <a:xfrm>
            <a:off x="3621643" y="3738267"/>
            <a:ext cx="668106" cy="338554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938EC85-1568-43EE-A7B1-2C737285CCAE}"/>
              </a:ext>
            </a:extLst>
          </p:cNvPr>
          <p:cNvSpPr txBox="1"/>
          <p:nvPr/>
        </p:nvSpPr>
        <p:spPr>
          <a:xfrm>
            <a:off x="3756613" y="4583523"/>
            <a:ext cx="1898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ruby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プログラムを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読み込みます</a:t>
            </a:r>
          </a:p>
        </p:txBody>
      </p:sp>
      <p:sp>
        <p:nvSpPr>
          <p:cNvPr id="10" name="矢印: 上下 9">
            <a:extLst>
              <a:ext uri="{FF2B5EF4-FFF2-40B4-BE49-F238E27FC236}">
                <a16:creationId xmlns:a16="http://schemas.microsoft.com/office/drawing/2014/main" id="{5456C5C4-A338-4141-A4C8-BA8023023614}"/>
              </a:ext>
            </a:extLst>
          </p:cNvPr>
          <p:cNvSpPr/>
          <p:nvPr/>
        </p:nvSpPr>
        <p:spPr>
          <a:xfrm>
            <a:off x="5527583" y="4415041"/>
            <a:ext cx="327992" cy="842385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矢印: 左右 10">
            <a:extLst>
              <a:ext uri="{FF2B5EF4-FFF2-40B4-BE49-F238E27FC236}">
                <a16:creationId xmlns:a16="http://schemas.microsoft.com/office/drawing/2014/main" id="{8441774A-F6EE-4D08-B23D-29DB4B3CB56C}"/>
              </a:ext>
            </a:extLst>
          </p:cNvPr>
          <p:cNvSpPr/>
          <p:nvPr/>
        </p:nvSpPr>
        <p:spPr>
          <a:xfrm>
            <a:off x="7086599" y="3743488"/>
            <a:ext cx="2544417" cy="338554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7513EFB-F6CC-4C40-A570-C80CFC51BFD9}"/>
              </a:ext>
            </a:extLst>
          </p:cNvPr>
          <p:cNvSpPr txBox="1"/>
          <p:nvPr/>
        </p:nvSpPr>
        <p:spPr>
          <a:xfrm>
            <a:off x="7057147" y="3430993"/>
            <a:ext cx="28724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ホップ通信を行います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5CD0363-336A-4A0D-A932-3478194E6033}"/>
              </a:ext>
            </a:extLst>
          </p:cNvPr>
          <p:cNvSpPr txBox="1"/>
          <p:nvPr/>
        </p:nvSpPr>
        <p:spPr>
          <a:xfrm>
            <a:off x="759166" y="4599024"/>
            <a:ext cx="1898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旋回制御をします</a:t>
            </a:r>
          </a:p>
        </p:txBody>
      </p:sp>
    </p:spTree>
    <p:extLst>
      <p:ext uri="{BB962C8B-B14F-4D97-AF65-F5344CB8AC3E}">
        <p14:creationId xmlns:p14="http://schemas.microsoft.com/office/powerpoint/2010/main" val="1697827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だんごサットのプログラム書き換えの仕組み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FC32001-D743-4FAE-8C37-9D722A3F3014}"/>
              </a:ext>
            </a:extLst>
          </p:cNvPr>
          <p:cNvSpPr txBox="1"/>
          <p:nvPr/>
        </p:nvSpPr>
        <p:spPr>
          <a:xfrm>
            <a:off x="2847270" y="2501780"/>
            <a:ext cx="2823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40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バイト程度ずつプログラムを送信する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18CDFD9-F960-4ACC-81EE-A718677FC2B2}"/>
              </a:ext>
            </a:extLst>
          </p:cNvPr>
          <p:cNvSpPr txBox="1"/>
          <p:nvPr/>
        </p:nvSpPr>
        <p:spPr>
          <a:xfrm>
            <a:off x="509751" y="1168245"/>
            <a:ext cx="10035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のホップ通信は、</a:t>
            </a:r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50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バイト以下のペイロードしか扱えません。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4B5AC74A-8AE9-4B56-AF41-2745ABF3D89F}"/>
              </a:ext>
            </a:extLst>
          </p:cNvPr>
          <p:cNvSpPr/>
          <p:nvPr/>
        </p:nvSpPr>
        <p:spPr>
          <a:xfrm>
            <a:off x="612746" y="1975752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通信</a:t>
            </a:r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C9B33E69-2EC4-4AC6-8D7C-0326D3F13999}"/>
              </a:ext>
            </a:extLst>
          </p:cNvPr>
          <p:cNvSpPr/>
          <p:nvPr/>
        </p:nvSpPr>
        <p:spPr>
          <a:xfrm>
            <a:off x="6248451" y="1984697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DangoSat-1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4E13A21A-B966-4568-97BF-0DE343D64E25}"/>
              </a:ext>
            </a:extLst>
          </p:cNvPr>
          <p:cNvSpPr/>
          <p:nvPr/>
        </p:nvSpPr>
        <p:spPr>
          <a:xfrm>
            <a:off x="6473994" y="5054033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DangoSat-2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4951B7D-80DD-4CDF-A128-E9799548898A}"/>
              </a:ext>
            </a:extLst>
          </p:cNvPr>
          <p:cNvSpPr/>
          <p:nvPr/>
        </p:nvSpPr>
        <p:spPr>
          <a:xfrm>
            <a:off x="10034312" y="3645568"/>
            <a:ext cx="1898374" cy="8150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DangoSat-3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1E16736B-C8F9-4E11-860C-88F2F9421340}"/>
              </a:ext>
            </a:extLst>
          </p:cNvPr>
          <p:cNvSpPr/>
          <p:nvPr/>
        </p:nvSpPr>
        <p:spPr>
          <a:xfrm>
            <a:off x="2589397" y="2073724"/>
            <a:ext cx="3557701" cy="5232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7F9924C-4743-40F8-8988-40BD97B3B7E9}"/>
              </a:ext>
            </a:extLst>
          </p:cNvPr>
          <p:cNvSpPr txBox="1"/>
          <p:nvPr/>
        </p:nvSpPr>
        <p:spPr>
          <a:xfrm>
            <a:off x="2568223" y="1892509"/>
            <a:ext cx="3629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基本的にはブロードキャスト送信を行う</a:t>
            </a:r>
          </a:p>
        </p:txBody>
      </p:sp>
      <p:sp>
        <p:nvSpPr>
          <p:cNvPr id="20" name="矢印: 右 19">
            <a:extLst>
              <a:ext uri="{FF2B5EF4-FFF2-40B4-BE49-F238E27FC236}">
                <a16:creationId xmlns:a16="http://schemas.microsoft.com/office/drawing/2014/main" id="{2917EEC8-A02D-45C7-8022-5EDB7B5E5764}"/>
              </a:ext>
            </a:extLst>
          </p:cNvPr>
          <p:cNvSpPr/>
          <p:nvPr/>
        </p:nvSpPr>
        <p:spPr>
          <a:xfrm rot="1753046">
            <a:off x="8153460" y="2609501"/>
            <a:ext cx="2237654" cy="5232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1" name="矢印: 右 20">
            <a:extLst>
              <a:ext uri="{FF2B5EF4-FFF2-40B4-BE49-F238E27FC236}">
                <a16:creationId xmlns:a16="http://schemas.microsoft.com/office/drawing/2014/main" id="{EDAB06A0-7C67-4A5F-8BA9-4871DF28FCFA}"/>
              </a:ext>
            </a:extLst>
          </p:cNvPr>
          <p:cNvSpPr/>
          <p:nvPr/>
        </p:nvSpPr>
        <p:spPr>
          <a:xfrm rot="4209220">
            <a:off x="6285997" y="3679340"/>
            <a:ext cx="2126714" cy="5232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5F202150-1AE7-4C15-9539-B3F20EDE1281}"/>
              </a:ext>
            </a:extLst>
          </p:cNvPr>
          <p:cNvSpPr/>
          <p:nvPr/>
        </p:nvSpPr>
        <p:spPr>
          <a:xfrm rot="19610589">
            <a:off x="8393119" y="4885847"/>
            <a:ext cx="1802863" cy="523223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425B102F-83BB-4B46-8DCE-BC8BC145E300}"/>
              </a:ext>
            </a:extLst>
          </p:cNvPr>
          <p:cNvSpPr txBox="1"/>
          <p:nvPr/>
        </p:nvSpPr>
        <p:spPr>
          <a:xfrm>
            <a:off x="386458" y="2845307"/>
            <a:ext cx="2239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DangoSat-3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プログラムを送信したい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6BE5F30-0BD5-4CD4-9733-9A9FC9AB85F1}"/>
              </a:ext>
            </a:extLst>
          </p:cNvPr>
          <p:cNvSpPr txBox="1"/>
          <p:nvPr/>
        </p:nvSpPr>
        <p:spPr>
          <a:xfrm>
            <a:off x="7658872" y="3557735"/>
            <a:ext cx="236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どこかを経由して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DangoSat-3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にたどり着く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C22D2EFE-FE05-44B3-9495-FAD3DAFB9EAC}"/>
              </a:ext>
            </a:extLst>
          </p:cNvPr>
          <p:cNvSpPr txBox="1"/>
          <p:nvPr/>
        </p:nvSpPr>
        <p:spPr>
          <a:xfrm>
            <a:off x="6575065" y="5978002"/>
            <a:ext cx="1704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中継に徹している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8C7DAC7-8DC8-4F2B-B7F1-88FA7E26E3DC}"/>
              </a:ext>
            </a:extLst>
          </p:cNvPr>
          <p:cNvSpPr txBox="1"/>
          <p:nvPr/>
        </p:nvSpPr>
        <p:spPr>
          <a:xfrm>
            <a:off x="6345522" y="1642430"/>
            <a:ext cx="1704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中継に徹している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B792E30-7F5C-45C6-BBF4-F06F1EB40823}"/>
              </a:ext>
            </a:extLst>
          </p:cNvPr>
          <p:cNvSpPr txBox="1"/>
          <p:nvPr/>
        </p:nvSpPr>
        <p:spPr>
          <a:xfrm>
            <a:off x="10173239" y="4508060"/>
            <a:ext cx="1704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プログラムが書き換わったら、その旨を返信する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FDC6002-C330-423C-BB63-68C12206423E}"/>
              </a:ext>
            </a:extLst>
          </p:cNvPr>
          <p:cNvSpPr txBox="1"/>
          <p:nvPr/>
        </p:nvSpPr>
        <p:spPr>
          <a:xfrm>
            <a:off x="333010" y="3961965"/>
            <a:ext cx="59154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1.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書き換えたいプログラムと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DangoDat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識別番号を付けて、ペイロードサイズ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40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バイト程度のプログラムを順次送り出す。</a:t>
            </a: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2.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書き換わったという返信が取得できるまで、プログラムを送信し続ける。</a:t>
            </a: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細かなプロトコルの詳細は、まだ設計できていません。</a:t>
            </a:r>
          </a:p>
        </p:txBody>
      </p:sp>
    </p:spTree>
    <p:extLst>
      <p:ext uri="{BB962C8B-B14F-4D97-AF65-F5344CB8AC3E}">
        <p14:creationId xmlns:p14="http://schemas.microsoft.com/office/powerpoint/2010/main" val="2463525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プログラム紹介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42C5094-5728-4BE0-AFC2-43FFE3691074}"/>
              </a:ext>
            </a:extLst>
          </p:cNvPr>
          <p:cNvSpPr txBox="1"/>
          <p:nvPr/>
        </p:nvSpPr>
        <p:spPr>
          <a:xfrm>
            <a:off x="509751" y="1469113"/>
            <a:ext cx="1095132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1.DangoSat2 (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DangoSat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の飛行プログラム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「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GPS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から緯度経度、日時の取得」「指定した緯度経度に向かった滑空」「書き換えコマンドを受信すると書き換えモードに移行」「ログ保存」などのプログラムです。</a:t>
            </a: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2. 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BinaryRecv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プログラム受信プログラム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無線経由で送信されてくるデータを受信して、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ruby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プログラムを再構築し自分自身を書き換えるプログラムです。</a:t>
            </a: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3. 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BinarySend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(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プログラム送信プログラム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無線経由でプログラムを細切れにしてブロードキャスト送信するプログラムです。これも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Ruby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で書いています。</a:t>
            </a: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4. 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mainCopyToSD</a:t>
            </a:r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Ruby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プログラムを</a:t>
            </a:r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SD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カードに一次的に保管するプログラムです。テスト用のコードです。</a:t>
            </a: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5.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1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RecvCommand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プログラム書き換え移行するプログラムのテスト用のコードです。</a:t>
            </a:r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049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今後の課題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109;p3">
            <a:extLst>
              <a:ext uri="{FF2B5EF4-FFF2-40B4-BE49-F238E27FC236}">
                <a16:creationId xmlns:a16="http://schemas.microsoft.com/office/drawing/2014/main" id="{8134FBA0-C9EF-4983-87B2-4414D90DD188}"/>
              </a:ext>
            </a:extLst>
          </p:cNvPr>
          <p:cNvSpPr txBox="1"/>
          <p:nvPr/>
        </p:nvSpPr>
        <p:spPr>
          <a:xfrm>
            <a:off x="509751" y="1438662"/>
            <a:ext cx="11336352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グライダーパラシュートの大型化→方向制御がうまくできていないため。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モデルロケットの大型化→</a:t>
            </a:r>
            <a:r>
              <a:rPr lang="en-US" altLang="ja-JP" sz="2400" dirty="0" err="1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DangoSat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が大きくなるので。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電源の高出力化→システムを安定させるため。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en-US" altLang="ja-JP" sz="2400" dirty="0" err="1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LoRa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アンテナの大型化→通信距離を延ばすため。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センサの搭載→温湿度などの環境測定を行いたい。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プログラム書き換えプロトコルの改良→現在は書き換えフィードバックなど無いため</a:t>
            </a:r>
            <a:endParaRPr lang="ja-JP" altLang="en-US"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100"/>
            </a:pPr>
            <a:endParaRPr lang="ja-JP" altLang="en-US"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chemeClr val="dk1"/>
                </a:solidFill>
              </a:rPr>
              <a:t>　まだまだ未完成です。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chemeClr val="dk1"/>
                </a:solidFill>
              </a:rPr>
              <a:t>　活動は</a:t>
            </a:r>
            <a:r>
              <a:rPr lang="en-US" altLang="ja-JP" sz="2400" dirty="0" err="1">
                <a:solidFill>
                  <a:schemeClr val="dk1"/>
                </a:solidFill>
              </a:rPr>
              <a:t>Wakayama.rb</a:t>
            </a:r>
            <a:r>
              <a:rPr lang="ja-JP" altLang="en-US" sz="2400" dirty="0">
                <a:solidFill>
                  <a:schemeClr val="dk1"/>
                </a:solidFill>
              </a:rPr>
              <a:t>内などで続けていきたいと思います。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8269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E6581535-1088-441A-9A1F-B571CA0F6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668" y="2837656"/>
            <a:ext cx="10515600" cy="1325563"/>
          </a:xfrm>
        </p:spPr>
        <p:txBody>
          <a:bodyPr/>
          <a:lstStyle/>
          <a:p>
            <a:pPr algn="ctr"/>
            <a:r>
              <a:rPr lang="ja-JP" altLang="en-US" dirty="0"/>
              <a:t>その他の資料</a:t>
            </a:r>
          </a:p>
        </p:txBody>
      </p:sp>
    </p:spTree>
    <p:extLst>
      <p:ext uri="{BB962C8B-B14F-4D97-AF65-F5344CB8AC3E}">
        <p14:creationId xmlns:p14="http://schemas.microsoft.com/office/powerpoint/2010/main" val="403498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en-US" altLang="ja-JP" dirty="0">
                <a:latin typeface="MS PGothic"/>
                <a:ea typeface="MS PGothic"/>
                <a:cs typeface="MS PGothic"/>
                <a:sym typeface="MS PGothic"/>
              </a:rPr>
              <a:t>NASA</a:t>
            </a: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 </a:t>
            </a:r>
            <a:r>
              <a:rPr lang="en-US" altLang="ja-JP" dirty="0">
                <a:latin typeface="MS PGothic"/>
                <a:ea typeface="MS PGothic"/>
                <a:cs typeface="MS PGothic"/>
                <a:sym typeface="MS PGothic"/>
              </a:rPr>
              <a:t>Space Apps Challenge 2020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109;p3">
            <a:extLst>
              <a:ext uri="{FF2B5EF4-FFF2-40B4-BE49-F238E27FC236}">
                <a16:creationId xmlns:a16="http://schemas.microsoft.com/office/drawing/2014/main" id="{0CE75D3A-221E-4F80-8F8D-0419E708E981}"/>
              </a:ext>
            </a:extLst>
          </p:cNvPr>
          <p:cNvSpPr txBox="1"/>
          <p:nvPr/>
        </p:nvSpPr>
        <p:spPr>
          <a:xfrm>
            <a:off x="509751" y="1127269"/>
            <a:ext cx="1133635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NASA Space Apps Challenge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のグローバルノミネートに選ばれました。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50B10A8-1696-4ED7-9A1B-3DF1EC84B22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50934" y="1801850"/>
            <a:ext cx="6076738" cy="454587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9C0B2D6-03FD-4914-B1BD-0C677D73D095}"/>
              </a:ext>
            </a:extLst>
          </p:cNvPr>
          <p:cNvSpPr txBox="1"/>
          <p:nvPr/>
        </p:nvSpPr>
        <p:spPr>
          <a:xfrm>
            <a:off x="1859951" y="6409678"/>
            <a:ext cx="7976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4"/>
              </a:rPr>
              <a:t>https://2020.spaceappschallenge.org/challenges/confront/better-together/teams/dangosat/project</a:t>
            </a:r>
            <a:endParaRPr lang="ja-JP" altLang="en-US" dirty="0"/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D1B33AE6-258A-40EE-9925-C1EDDD182656}"/>
              </a:ext>
            </a:extLst>
          </p:cNvPr>
          <p:cNvSpPr/>
          <p:nvPr/>
        </p:nvSpPr>
        <p:spPr>
          <a:xfrm>
            <a:off x="4532243" y="2713382"/>
            <a:ext cx="1431235" cy="2216427"/>
          </a:xfrm>
          <a:prstGeom prst="roundRect">
            <a:avLst>
              <a:gd name="adj" fmla="val 585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9731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ロケットの手作り風景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7039CEF1-6B8D-481A-8B19-54531087B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802" y="1584966"/>
            <a:ext cx="6373301" cy="477997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7987B5A-2DF3-41EB-A3E8-8285ABBF8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61" y="1854716"/>
            <a:ext cx="4533778" cy="4510226"/>
          </a:xfrm>
          <a:prstGeom prst="rect">
            <a:avLst/>
          </a:prstGeom>
        </p:spPr>
      </p:pic>
      <p:sp>
        <p:nvSpPr>
          <p:cNvPr id="7" name="Google Shape;109;p3">
            <a:extLst>
              <a:ext uri="{FF2B5EF4-FFF2-40B4-BE49-F238E27FC236}">
                <a16:creationId xmlns:a16="http://schemas.microsoft.com/office/drawing/2014/main" id="{0CE75D3A-221E-4F80-8F8D-0419E708E981}"/>
              </a:ext>
            </a:extLst>
          </p:cNvPr>
          <p:cNvSpPr txBox="1"/>
          <p:nvPr/>
        </p:nvSpPr>
        <p:spPr>
          <a:xfrm>
            <a:off x="509751" y="1216720"/>
            <a:ext cx="1133635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子供達でも製作可能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5287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モデルロケットの打ち上げの様子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" name="図 5">
            <a:extLst>
              <a:ext uri="{FF2B5EF4-FFF2-40B4-BE49-F238E27FC236}">
                <a16:creationId xmlns:a16="http://schemas.microsoft.com/office/drawing/2014/main" id="{0D1F3156-B2F9-44F8-A04D-FEBFD962D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999" y="1298776"/>
            <a:ext cx="1934168" cy="4843282"/>
          </a:xfrm>
          <a:prstGeom prst="rect">
            <a:avLst/>
          </a:prstGeom>
        </p:spPr>
      </p:pic>
      <p:sp>
        <p:nvSpPr>
          <p:cNvPr id="12" name="Google Shape;109;p3">
            <a:extLst>
              <a:ext uri="{FF2B5EF4-FFF2-40B4-BE49-F238E27FC236}">
                <a16:creationId xmlns:a16="http://schemas.microsoft.com/office/drawing/2014/main" id="{BFF06FEA-C72F-44A7-A229-9FF32DBC78C2}"/>
              </a:ext>
            </a:extLst>
          </p:cNvPr>
          <p:cNvSpPr txBox="1"/>
          <p:nvPr/>
        </p:nvSpPr>
        <p:spPr>
          <a:xfrm>
            <a:off x="1527031" y="6142058"/>
            <a:ext cx="236410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串だん号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09;p3">
            <a:extLst>
              <a:ext uri="{FF2B5EF4-FFF2-40B4-BE49-F238E27FC236}">
                <a16:creationId xmlns:a16="http://schemas.microsoft.com/office/drawing/2014/main" id="{499D0933-0237-41ED-B348-17F2F8D161D5}"/>
              </a:ext>
            </a:extLst>
          </p:cNvPr>
          <p:cNvSpPr txBox="1"/>
          <p:nvPr/>
        </p:nvSpPr>
        <p:spPr>
          <a:xfrm>
            <a:off x="4563912" y="5530699"/>
            <a:ext cx="708363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コスモパーク加太での打ち上げ実験の様子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9361891-5AAB-4256-8BF5-314478B6B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080" y="1298776"/>
            <a:ext cx="6662579" cy="3959435"/>
          </a:xfrm>
          <a:prstGeom prst="rect">
            <a:avLst/>
          </a:prstGeom>
        </p:spPr>
      </p:pic>
      <p:sp>
        <p:nvSpPr>
          <p:cNvPr id="11" name="Google Shape;109;p3">
            <a:extLst>
              <a:ext uri="{FF2B5EF4-FFF2-40B4-BE49-F238E27FC236}">
                <a16:creationId xmlns:a16="http://schemas.microsoft.com/office/drawing/2014/main" id="{46EDFA14-F548-40A6-9349-379C82E894B1}"/>
              </a:ext>
            </a:extLst>
          </p:cNvPr>
          <p:cNvSpPr txBox="1"/>
          <p:nvPr/>
        </p:nvSpPr>
        <p:spPr>
          <a:xfrm>
            <a:off x="4706080" y="6142058"/>
            <a:ext cx="708363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-US" altLang="ja-JP" sz="20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YouTube: </a:t>
            </a:r>
            <a:r>
              <a:rPr lang="en-US" altLang="ja-JP" sz="20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  <a:hlinkClick r:id="rId5"/>
              </a:rPr>
              <a:t>https://www.youtube.com/watch?v=zlNAUH5nOH0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70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193DC202-C0C3-4F97-AD3E-98DFB793CCD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5974" y="3032448"/>
            <a:ext cx="3887343" cy="161797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2719368F-44DF-47F1-842E-AE1C553590A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6575" y="3032448"/>
            <a:ext cx="5176917" cy="1779146"/>
          </a:xfrm>
          <a:prstGeom prst="rect">
            <a:avLst/>
          </a:prstGeom>
        </p:spPr>
      </p:pic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だんごサットと串だん号の説明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9" name="Google Shape;109;p3"/>
          <p:cNvSpPr txBox="1"/>
          <p:nvPr/>
        </p:nvSpPr>
        <p:spPr>
          <a:xfrm>
            <a:off x="446995" y="1049415"/>
            <a:ext cx="11682249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endParaRPr lang="ja-JP" altLang="en-US" sz="2800" dirty="0">
              <a:solidFill>
                <a:schemeClr val="tx1"/>
              </a:solidFill>
              <a:latin typeface="MS PGothic"/>
              <a:ea typeface="MS PGothic"/>
              <a:cs typeface="MS PGothic"/>
              <a:sym typeface="MS P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　・手作りモデルケットの設計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: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 全長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1m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以下、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Φ70×20mm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ペイロード積載可能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　・滑空可能な缶サットの設計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: 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自立グライダー型、数</a:t>
            </a:r>
            <a:r>
              <a:rPr lang="en-US" altLang="ja-JP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km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無線通信可能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9;p3">
            <a:extLst>
              <a:ext uri="{FF2B5EF4-FFF2-40B4-BE49-F238E27FC236}">
                <a16:creationId xmlns:a16="http://schemas.microsoft.com/office/drawing/2014/main" id="{F70F794F-5814-4B8A-ACC7-FCC1B7524914}"/>
              </a:ext>
            </a:extLst>
          </p:cNvPr>
          <p:cNvSpPr txBox="1"/>
          <p:nvPr/>
        </p:nvSpPr>
        <p:spPr>
          <a:xfrm>
            <a:off x="701084" y="4650423"/>
            <a:ext cx="540789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手作りモデルロケット「串だん号」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09;p3">
            <a:extLst>
              <a:ext uri="{FF2B5EF4-FFF2-40B4-BE49-F238E27FC236}">
                <a16:creationId xmlns:a16="http://schemas.microsoft.com/office/drawing/2014/main" id="{2347F214-B4D9-4E95-B533-7C3ACBBCDE55}"/>
              </a:ext>
            </a:extLst>
          </p:cNvPr>
          <p:cNvSpPr txBox="1"/>
          <p:nvPr/>
        </p:nvSpPr>
        <p:spPr>
          <a:xfrm>
            <a:off x="6231164" y="4650423"/>
            <a:ext cx="562365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グライダー型缶サット「だんごサット」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365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モデルロケット串だん号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図 1">
            <a:extLst>
              <a:ext uri="{FF2B5EF4-FFF2-40B4-BE49-F238E27FC236}">
                <a16:creationId xmlns:a16="http://schemas.microsoft.com/office/drawing/2014/main" id="{89F4A14F-09BE-4A6C-9119-83B270EC94C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10377" y="2720677"/>
            <a:ext cx="2463763" cy="3950273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D433FDB3-E6F8-4B73-838E-993DB88C53D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311476" y="3989999"/>
            <a:ext cx="4268910" cy="146709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EF8296C-61C2-48FF-ACB9-9B9BCEB9AC3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9572888">
            <a:off x="4909682" y="2462509"/>
            <a:ext cx="1435924" cy="4160491"/>
          </a:xfrm>
          <a:prstGeom prst="rect">
            <a:avLst/>
          </a:prstGeom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22D7ECE5-967B-4FB4-BF92-29530800939D}"/>
              </a:ext>
            </a:extLst>
          </p:cNvPr>
          <p:cNvCxnSpPr>
            <a:cxnSpLocks/>
          </p:cNvCxnSpPr>
          <p:nvPr/>
        </p:nvCxnSpPr>
        <p:spPr>
          <a:xfrm>
            <a:off x="8445930" y="6715387"/>
            <a:ext cx="117666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BC14BE15-0EFD-4D8F-9307-DB73B21945E6}"/>
              </a:ext>
            </a:extLst>
          </p:cNvPr>
          <p:cNvCxnSpPr>
            <a:cxnSpLocks/>
          </p:cNvCxnSpPr>
          <p:nvPr/>
        </p:nvCxnSpPr>
        <p:spPr>
          <a:xfrm>
            <a:off x="8445931" y="2720677"/>
            <a:ext cx="117666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E4F96887-F313-46B9-8D98-F60BF0B0DE07}"/>
              </a:ext>
            </a:extLst>
          </p:cNvPr>
          <p:cNvCxnSpPr>
            <a:cxnSpLocks/>
          </p:cNvCxnSpPr>
          <p:nvPr/>
        </p:nvCxnSpPr>
        <p:spPr>
          <a:xfrm>
            <a:off x="9277563" y="2720677"/>
            <a:ext cx="0" cy="3994710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7D5F024-0A03-4F5C-9E3A-6675950B9748}"/>
              </a:ext>
            </a:extLst>
          </p:cNvPr>
          <p:cNvSpPr txBox="1"/>
          <p:nvPr/>
        </p:nvSpPr>
        <p:spPr>
          <a:xfrm rot="16200000">
            <a:off x="8812254" y="4342698"/>
            <a:ext cx="1366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633mm</a:t>
            </a:r>
            <a:endParaRPr kumimoji="1" lang="ja-JP" altLang="en-US" sz="2000" dirty="0"/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4EA9D8AE-3F8F-4FE0-8670-FC28BAA255CE}"/>
              </a:ext>
            </a:extLst>
          </p:cNvPr>
          <p:cNvCxnSpPr>
            <a:cxnSpLocks/>
          </p:cNvCxnSpPr>
          <p:nvPr/>
        </p:nvCxnSpPr>
        <p:spPr>
          <a:xfrm>
            <a:off x="7859730" y="4793933"/>
            <a:ext cx="35148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BFB400EE-8947-4218-936B-04203AFDCFFA}"/>
              </a:ext>
            </a:extLst>
          </p:cNvPr>
          <p:cNvCxnSpPr>
            <a:cxnSpLocks/>
          </p:cNvCxnSpPr>
          <p:nvPr/>
        </p:nvCxnSpPr>
        <p:spPr>
          <a:xfrm>
            <a:off x="7859730" y="3542634"/>
            <a:ext cx="35148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700814F-3039-4FFE-859A-8420CB43DCAB}"/>
              </a:ext>
            </a:extLst>
          </p:cNvPr>
          <p:cNvCxnSpPr>
            <a:cxnSpLocks/>
          </p:cNvCxnSpPr>
          <p:nvPr/>
        </p:nvCxnSpPr>
        <p:spPr>
          <a:xfrm>
            <a:off x="7948419" y="3542634"/>
            <a:ext cx="0" cy="1251299"/>
          </a:xfrm>
          <a:prstGeom prst="straightConnector1">
            <a:avLst/>
          </a:prstGeom>
          <a:ln w="158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933F4BF-F74D-43CC-BD37-144EDB94D659}"/>
              </a:ext>
            </a:extLst>
          </p:cNvPr>
          <p:cNvSpPr txBox="1"/>
          <p:nvPr/>
        </p:nvSpPr>
        <p:spPr>
          <a:xfrm rot="16200000">
            <a:off x="6399684" y="3830863"/>
            <a:ext cx="23073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/>
              <a:t>ペイロード</a:t>
            </a:r>
          </a:p>
          <a:p>
            <a:pPr algn="ctr"/>
            <a:r>
              <a:rPr kumimoji="1" lang="en-US" altLang="ja-JP" sz="2000" dirty="0"/>
              <a:t>200mm</a:t>
            </a:r>
            <a:endParaRPr kumimoji="1" lang="ja-JP" altLang="en-US" sz="2000" dirty="0"/>
          </a:p>
        </p:txBody>
      </p:sp>
      <p:sp>
        <p:nvSpPr>
          <p:cNvPr id="5" name="Google Shape;109;p3">
            <a:extLst>
              <a:ext uri="{FF2B5EF4-FFF2-40B4-BE49-F238E27FC236}">
                <a16:creationId xmlns:a16="http://schemas.microsoft.com/office/drawing/2014/main" id="{316C894B-ABF9-4C9C-B95E-45AD6A56CAA8}"/>
              </a:ext>
            </a:extLst>
          </p:cNvPr>
          <p:cNvSpPr txBox="1"/>
          <p:nvPr/>
        </p:nvSpPr>
        <p:spPr>
          <a:xfrm>
            <a:off x="509751" y="1216720"/>
            <a:ext cx="11336352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8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モデルロケットＧ型エンジンまで搭載可能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8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上空でペイロード格納部が分離・開口し、缶サットを放出可能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8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</a:t>
            </a:r>
            <a:r>
              <a:rPr lang="ja-JP" altLang="en-US" sz="28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機体は紙、竹、バルサなどでできており、簡単に手作り可能</a:t>
            </a: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780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モデルロケット串だん号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7A47A856-E413-4781-9EA6-F68DFC0075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4836" y="1257344"/>
            <a:ext cx="2937729" cy="4946317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28172F9-C727-4EB5-8BA0-F7BC6B5DA504}"/>
              </a:ext>
            </a:extLst>
          </p:cNvPr>
          <p:cNvSpPr txBox="1"/>
          <p:nvPr/>
        </p:nvSpPr>
        <p:spPr>
          <a:xfrm>
            <a:off x="1194047" y="6287380"/>
            <a:ext cx="465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発射台にセットした写真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6C044B7-97B8-4FF5-ACA7-A76AD8ABE87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4021" y="1391215"/>
            <a:ext cx="3597965" cy="4812446"/>
          </a:xfrm>
          <a:prstGeom prst="rect">
            <a:avLst/>
          </a:prstGeom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F7835AF-9ABE-4933-ACAD-78A788BD70FD}"/>
              </a:ext>
            </a:extLst>
          </p:cNvPr>
          <p:cNvSpPr txBox="1"/>
          <p:nvPr/>
        </p:nvSpPr>
        <p:spPr>
          <a:xfrm>
            <a:off x="5853352" y="6287380"/>
            <a:ext cx="465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</a:t>
            </a:r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型ロケットエンジンを詰め込み中の写真</a:t>
            </a:r>
          </a:p>
        </p:txBody>
      </p:sp>
    </p:spTree>
    <p:extLst>
      <p:ext uri="{BB962C8B-B14F-4D97-AF65-F5344CB8AC3E}">
        <p14:creationId xmlns:p14="http://schemas.microsoft.com/office/powerpoint/2010/main" val="932216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109;p3">
            <a:extLst>
              <a:ext uri="{FF2B5EF4-FFF2-40B4-BE49-F238E27FC236}">
                <a16:creationId xmlns:a16="http://schemas.microsoft.com/office/drawing/2014/main" id="{B6025450-80C7-4469-9BAD-761C22302E97}"/>
              </a:ext>
            </a:extLst>
          </p:cNvPr>
          <p:cNvSpPr txBox="1"/>
          <p:nvPr/>
        </p:nvSpPr>
        <p:spPr>
          <a:xfrm>
            <a:off x="509751" y="1216720"/>
            <a:ext cx="11336352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グライダーパラシュートによる</a:t>
            </a:r>
            <a:r>
              <a:rPr lang="ja-JP" altLang="en-US" sz="240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目的地への滑空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en-US" altLang="ja-JP" sz="2400" dirty="0" err="1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LoRa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通信機能によるマルチホップ通信可能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遠隔操作による</a:t>
            </a:r>
            <a:r>
              <a:rPr lang="en-US" altLang="ja-JP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Ruby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プログラムの書き換え可能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各種センサを搭載可能</a:t>
            </a:r>
          </a:p>
          <a:p>
            <a:pPr>
              <a:buClr>
                <a:schemeClr val="dk1"/>
              </a:buClr>
              <a:buSzPts val="1100"/>
            </a:pPr>
            <a:r>
              <a:rPr lang="ja-JP" altLang="en-US" sz="2400" dirty="0">
                <a:solidFill>
                  <a:srgbClr val="FFC000"/>
                </a:solidFill>
                <a:latin typeface="MS PGothic"/>
                <a:ea typeface="MS PGothic"/>
                <a:cs typeface="MS PGothic"/>
                <a:sym typeface="MS PGothic"/>
              </a:rPr>
              <a:t>● </a:t>
            </a:r>
            <a:r>
              <a:rPr lang="ja-JP" altLang="en-US" sz="2400" dirty="0">
                <a:solidFill>
                  <a:schemeClr val="tx1"/>
                </a:solidFill>
                <a:latin typeface="MS PGothic"/>
                <a:ea typeface="MS PGothic"/>
                <a:cs typeface="MS PGothic"/>
                <a:sym typeface="MS PGothic"/>
              </a:rPr>
              <a:t>モデルロケットも含めて低コストで簡単に製作可能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9D6775F-5EF1-4B2B-9107-3188E33D5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053" y="3465513"/>
            <a:ext cx="3243226" cy="1767558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00A2E91C-3806-432A-8ED0-2B8F2D3CB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3031" y="3351289"/>
            <a:ext cx="2216025" cy="2144076"/>
          </a:xfrm>
          <a:prstGeom prst="rect">
            <a:avLst/>
          </a:prstGeom>
        </p:spPr>
      </p:pic>
      <p:pic>
        <p:nvPicPr>
          <p:cNvPr id="31" name="図 30">
            <a:extLst>
              <a:ext uri="{FF2B5EF4-FFF2-40B4-BE49-F238E27FC236}">
                <a16:creationId xmlns:a16="http://schemas.microsoft.com/office/drawing/2014/main" id="{751300A9-2F2D-4DE3-B1BC-207550DFFB3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000" y="3351289"/>
            <a:ext cx="2824963" cy="2144076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98FD0C73-24B9-4DCE-90AC-C6008F581921}"/>
              </a:ext>
            </a:extLst>
          </p:cNvPr>
          <p:cNvSpPr txBox="1"/>
          <p:nvPr/>
        </p:nvSpPr>
        <p:spPr>
          <a:xfrm>
            <a:off x="509751" y="5523395"/>
            <a:ext cx="4659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・前方から風を受けるとパラシュートがグライダー型に膨らむ。</a:t>
            </a: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・重りの左右移動により旋回。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8C65B46A-41C3-48EA-B79F-1C1107BB0D3D}"/>
              </a:ext>
            </a:extLst>
          </p:cNvPr>
          <p:cNvSpPr txBox="1"/>
          <p:nvPr/>
        </p:nvSpPr>
        <p:spPr>
          <a:xfrm>
            <a:off x="5465360" y="5285259"/>
            <a:ext cx="33290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Φ68mm×200mm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のサイズに折りたためる。</a:t>
            </a: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・空中でグライダー型に展開する。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B462BBD-A009-4D48-ACA1-527507C40E41}"/>
              </a:ext>
            </a:extLst>
          </p:cNvPr>
          <p:cNvSpPr txBox="1"/>
          <p:nvPr/>
        </p:nvSpPr>
        <p:spPr>
          <a:xfrm>
            <a:off x="8862982" y="5523395"/>
            <a:ext cx="28192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kumimoji="1"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無線機を搭載し、ホップ通信、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TTN-GW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送信は確認済。</a:t>
            </a:r>
          </a:p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ホップによる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km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オーダー通信は実現できていない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08B285D-196E-4DDF-8855-02CF5C2F83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8969" y="2770388"/>
            <a:ext cx="1912735" cy="267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3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だんごサットの展開の仕組み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30B4E10C-B136-4A94-9D8F-FFE4F8F7C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70" y="1154951"/>
            <a:ext cx="3390900" cy="197167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A67E5D75-7457-4201-98CD-C91D75EFE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812" y="1112668"/>
            <a:ext cx="1752600" cy="19431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FF88DB6A-1316-4F0E-A19E-150D89A5B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154" y="1110117"/>
            <a:ext cx="1666875" cy="22098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6EEE37F0-3E54-4970-A72F-EED7405F82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5905" y="1113399"/>
            <a:ext cx="1304925" cy="3019425"/>
          </a:xfrm>
          <a:prstGeom prst="rect">
            <a:avLst/>
          </a:prstGeom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F9F1C018-8584-49A4-8138-ADF49CE03E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785" y="3216729"/>
            <a:ext cx="1247775" cy="2933700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13F0AED1-F778-4E4A-94E6-ACCE8AF51A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1632" y="3514751"/>
            <a:ext cx="1647825" cy="2457450"/>
          </a:xfrm>
          <a:prstGeom prst="rect">
            <a:avLst/>
          </a:prstGeom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5A7B8DF-28F2-4FC0-A3BE-7B7769448ABE}"/>
              </a:ext>
            </a:extLst>
          </p:cNvPr>
          <p:cNvSpPr txBox="1"/>
          <p:nvPr/>
        </p:nvSpPr>
        <p:spPr>
          <a:xfrm>
            <a:off x="469450" y="6115489"/>
            <a:ext cx="2533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補助パラシュートが外れると</a:t>
            </a: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固定具が外れる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78B23AE-8537-47C2-8462-9FBDE769CFA7}"/>
              </a:ext>
            </a:extLst>
          </p:cNvPr>
          <p:cNvSpPr txBox="1"/>
          <p:nvPr/>
        </p:nvSpPr>
        <p:spPr>
          <a:xfrm>
            <a:off x="2530159" y="3043011"/>
            <a:ext cx="4659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だんごサットが放出されると、補助パラシュートが開く</a:t>
            </a:r>
          </a:p>
        </p:txBody>
      </p:sp>
      <p:sp>
        <p:nvSpPr>
          <p:cNvPr id="31" name="矢印: 右 30">
            <a:extLst>
              <a:ext uri="{FF2B5EF4-FFF2-40B4-BE49-F238E27FC236}">
                <a16:creationId xmlns:a16="http://schemas.microsoft.com/office/drawing/2014/main" id="{268FE66B-B9A0-4134-9099-1D6C2CD1A60B}"/>
              </a:ext>
            </a:extLst>
          </p:cNvPr>
          <p:cNvSpPr/>
          <p:nvPr/>
        </p:nvSpPr>
        <p:spPr>
          <a:xfrm>
            <a:off x="4225226" y="2101273"/>
            <a:ext cx="699042" cy="5700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矢印: 右 32">
            <a:extLst>
              <a:ext uri="{FF2B5EF4-FFF2-40B4-BE49-F238E27FC236}">
                <a16:creationId xmlns:a16="http://schemas.microsoft.com/office/drawing/2014/main" id="{35EC342F-EF95-4014-9FE4-9790166D5569}"/>
              </a:ext>
            </a:extLst>
          </p:cNvPr>
          <p:cNvSpPr/>
          <p:nvPr/>
        </p:nvSpPr>
        <p:spPr>
          <a:xfrm>
            <a:off x="6950023" y="2104543"/>
            <a:ext cx="699042" cy="5700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FC32001-D743-4FAE-8C37-9D722A3F3014}"/>
              </a:ext>
            </a:extLst>
          </p:cNvPr>
          <p:cNvSpPr txBox="1"/>
          <p:nvPr/>
        </p:nvSpPr>
        <p:spPr>
          <a:xfrm>
            <a:off x="7323234" y="3350262"/>
            <a:ext cx="2622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重りが外れて落下を開始する</a:t>
            </a:r>
          </a:p>
        </p:txBody>
      </p:sp>
      <p:sp>
        <p:nvSpPr>
          <p:cNvPr id="36" name="矢印: 右 35">
            <a:extLst>
              <a:ext uri="{FF2B5EF4-FFF2-40B4-BE49-F238E27FC236}">
                <a16:creationId xmlns:a16="http://schemas.microsoft.com/office/drawing/2014/main" id="{FA14DE3E-BAAC-42A3-A328-1E0C62EF0F69}"/>
              </a:ext>
            </a:extLst>
          </p:cNvPr>
          <p:cNvSpPr/>
          <p:nvPr/>
        </p:nvSpPr>
        <p:spPr>
          <a:xfrm>
            <a:off x="9261512" y="2104543"/>
            <a:ext cx="699042" cy="5700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DF4EA12C-1608-464A-835C-0520A84D8F5B}"/>
              </a:ext>
            </a:extLst>
          </p:cNvPr>
          <p:cNvSpPr txBox="1"/>
          <p:nvPr/>
        </p:nvSpPr>
        <p:spPr>
          <a:xfrm>
            <a:off x="10013567" y="2865016"/>
            <a:ext cx="2113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重りに引かれ補助パラシュートが外れる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4EB58F6B-01BE-40DB-84D5-C9CED62EDFB0}"/>
              </a:ext>
            </a:extLst>
          </p:cNvPr>
          <p:cNvSpPr txBox="1"/>
          <p:nvPr/>
        </p:nvSpPr>
        <p:spPr>
          <a:xfrm>
            <a:off x="6411105" y="6004665"/>
            <a:ext cx="4659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グライダーパラシュートが開くと、滑空を開始する</a:t>
            </a:r>
          </a:p>
        </p:txBody>
      </p:sp>
      <p:sp>
        <p:nvSpPr>
          <p:cNvPr id="2" name="矢印: 右 1">
            <a:extLst>
              <a:ext uri="{FF2B5EF4-FFF2-40B4-BE49-F238E27FC236}">
                <a16:creationId xmlns:a16="http://schemas.microsoft.com/office/drawing/2014/main" id="{925C7839-988A-408F-AD06-A1C7B0C14142}"/>
              </a:ext>
            </a:extLst>
          </p:cNvPr>
          <p:cNvSpPr/>
          <p:nvPr/>
        </p:nvSpPr>
        <p:spPr>
          <a:xfrm>
            <a:off x="2312590" y="4581229"/>
            <a:ext cx="699042" cy="5700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185943-7455-45F9-B63B-61207A633F0A}"/>
              </a:ext>
            </a:extLst>
          </p:cNvPr>
          <p:cNvSpPr txBox="1"/>
          <p:nvPr/>
        </p:nvSpPr>
        <p:spPr>
          <a:xfrm>
            <a:off x="3163435" y="5972201"/>
            <a:ext cx="26987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折りたたまれた腕が解放・展開し、結ばれているグライダーパラシュートが開く</a:t>
            </a:r>
          </a:p>
        </p:txBody>
      </p:sp>
      <p:pic>
        <p:nvPicPr>
          <p:cNvPr id="28" name="図 27">
            <a:extLst>
              <a:ext uri="{FF2B5EF4-FFF2-40B4-BE49-F238E27FC236}">
                <a16:creationId xmlns:a16="http://schemas.microsoft.com/office/drawing/2014/main" id="{DF60CE77-9AC5-4466-9496-A7150A9227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96631" y="3688384"/>
            <a:ext cx="5076825" cy="2200275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46F4406B-8922-49F9-AB06-6E7944636075}"/>
              </a:ext>
            </a:extLst>
          </p:cNvPr>
          <p:cNvSpPr/>
          <p:nvPr/>
        </p:nvSpPr>
        <p:spPr>
          <a:xfrm>
            <a:off x="4985210" y="4581229"/>
            <a:ext cx="699042" cy="5700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34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だんごサットの部品構成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DF4EA12C-1608-464A-835C-0520A84D8F5B}"/>
              </a:ext>
            </a:extLst>
          </p:cNvPr>
          <p:cNvSpPr txBox="1"/>
          <p:nvPr/>
        </p:nvSpPr>
        <p:spPr>
          <a:xfrm>
            <a:off x="8911669" y="3926862"/>
            <a:ext cx="2113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展開アーム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4EB58F6B-01BE-40DB-84D5-C9CED62EDFB0}"/>
              </a:ext>
            </a:extLst>
          </p:cNvPr>
          <p:cNvSpPr txBox="1"/>
          <p:nvPr/>
        </p:nvSpPr>
        <p:spPr>
          <a:xfrm>
            <a:off x="3437901" y="6145312"/>
            <a:ext cx="465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裏側から見た写真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0A75AC9C-1C60-4520-AA81-5D4CE5AA4F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1950" y="1652291"/>
            <a:ext cx="5511208" cy="4328804"/>
          </a:xfrm>
          <a:prstGeom prst="rect">
            <a:avLst/>
          </a:prstGeom>
        </p:spPr>
      </p:pic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80B9C84F-B82E-44B0-9A3A-4DD571A005B7}"/>
              </a:ext>
            </a:extLst>
          </p:cNvPr>
          <p:cNvCxnSpPr>
            <a:cxnSpLocks/>
          </p:cNvCxnSpPr>
          <p:nvPr/>
        </p:nvCxnSpPr>
        <p:spPr>
          <a:xfrm flipH="1" flipV="1">
            <a:off x="7072236" y="2395331"/>
            <a:ext cx="1843164" cy="165983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42C2C6C-CDDE-4E4A-ACA4-78309912C180}"/>
              </a:ext>
            </a:extLst>
          </p:cNvPr>
          <p:cNvCxnSpPr>
            <a:cxnSpLocks/>
          </p:cNvCxnSpPr>
          <p:nvPr/>
        </p:nvCxnSpPr>
        <p:spPr>
          <a:xfrm flipH="1">
            <a:off x="7185992" y="4055165"/>
            <a:ext cx="1729408" cy="160123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C722C860-55E2-4436-A51E-5C44DD3D4717}"/>
              </a:ext>
            </a:extLst>
          </p:cNvPr>
          <p:cNvCxnSpPr>
            <a:cxnSpLocks/>
          </p:cNvCxnSpPr>
          <p:nvPr/>
        </p:nvCxnSpPr>
        <p:spPr>
          <a:xfrm flipH="1">
            <a:off x="7993818" y="2395331"/>
            <a:ext cx="917851" cy="143701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7CC69F94-532C-4B6D-A2DE-3784B96DEC11}"/>
              </a:ext>
            </a:extLst>
          </p:cNvPr>
          <p:cNvSpPr txBox="1"/>
          <p:nvPr/>
        </p:nvSpPr>
        <p:spPr>
          <a:xfrm>
            <a:off x="8776408" y="2114645"/>
            <a:ext cx="2113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重り兼電池ボックス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48202B02-8748-4C5B-B234-015711E48C81}"/>
              </a:ext>
            </a:extLst>
          </p:cNvPr>
          <p:cNvCxnSpPr>
            <a:cxnSpLocks/>
          </p:cNvCxnSpPr>
          <p:nvPr/>
        </p:nvCxnSpPr>
        <p:spPr>
          <a:xfrm flipH="1" flipV="1">
            <a:off x="6759126" y="4113032"/>
            <a:ext cx="2365514" cy="137914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B7B86C78-84D2-4C6A-9A48-2F4FA30F4E04}"/>
              </a:ext>
            </a:extLst>
          </p:cNvPr>
          <p:cNvSpPr txBox="1"/>
          <p:nvPr/>
        </p:nvSpPr>
        <p:spPr>
          <a:xfrm>
            <a:off x="9069430" y="5368470"/>
            <a:ext cx="27884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方向制御用サーボモーター</a:t>
            </a: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94979918-CCFB-4980-89AB-A8114B923007}"/>
              </a:ext>
            </a:extLst>
          </p:cNvPr>
          <p:cNvCxnSpPr>
            <a:cxnSpLocks/>
          </p:cNvCxnSpPr>
          <p:nvPr/>
        </p:nvCxnSpPr>
        <p:spPr>
          <a:xfrm flipV="1">
            <a:off x="2505952" y="4113033"/>
            <a:ext cx="1728118" cy="12554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E09A5289-F981-465F-A8E9-D2E4D5592F0F}"/>
              </a:ext>
            </a:extLst>
          </p:cNvPr>
          <p:cNvSpPr txBox="1"/>
          <p:nvPr/>
        </p:nvSpPr>
        <p:spPr>
          <a:xfrm>
            <a:off x="701848" y="5368470"/>
            <a:ext cx="2365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無線基板</a:t>
            </a:r>
          </a:p>
          <a:p>
            <a:pPr algn="ctr"/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1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Wakayama.rb</a:t>
            </a:r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メンバー開発</a:t>
            </a:r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BA4850D9-CE70-4B7B-8D83-180F06715EE4}"/>
              </a:ext>
            </a:extLst>
          </p:cNvPr>
          <p:cNvSpPr txBox="1"/>
          <p:nvPr/>
        </p:nvSpPr>
        <p:spPr>
          <a:xfrm>
            <a:off x="245062" y="1776091"/>
            <a:ext cx="251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グライダーパラシュート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E6FACF7E-6EDD-4623-B55F-21F85CA1173A}"/>
              </a:ext>
            </a:extLst>
          </p:cNvPr>
          <p:cNvCxnSpPr>
            <a:cxnSpLocks/>
          </p:cNvCxnSpPr>
          <p:nvPr/>
        </p:nvCxnSpPr>
        <p:spPr>
          <a:xfrm>
            <a:off x="2465678" y="2114645"/>
            <a:ext cx="1843164" cy="33855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4FDA2C7D-9687-435C-B079-EDB42BEDB47D}"/>
              </a:ext>
            </a:extLst>
          </p:cNvPr>
          <p:cNvCxnSpPr>
            <a:cxnSpLocks/>
          </p:cNvCxnSpPr>
          <p:nvPr/>
        </p:nvCxnSpPr>
        <p:spPr>
          <a:xfrm flipH="1">
            <a:off x="4979315" y="1581108"/>
            <a:ext cx="1532815" cy="2149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FE1F3C3-FB18-4682-B3FD-C98FC80C4881}"/>
              </a:ext>
            </a:extLst>
          </p:cNvPr>
          <p:cNvSpPr txBox="1"/>
          <p:nvPr/>
        </p:nvSpPr>
        <p:spPr>
          <a:xfrm>
            <a:off x="6281965" y="1277819"/>
            <a:ext cx="24547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ES920LR </a:t>
            </a:r>
            <a:r>
              <a:rPr kumimoji="1" lang="en-US" altLang="ja-JP" sz="16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LoRa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基板</a:t>
            </a:r>
          </a:p>
        </p:txBody>
      </p:sp>
    </p:spTree>
    <p:extLst>
      <p:ext uri="{BB962C8B-B14F-4D97-AF65-F5344CB8AC3E}">
        <p14:creationId xmlns:p14="http://schemas.microsoft.com/office/powerpoint/2010/main" val="2126572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だんごサットの部品構成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図 7">
            <a:extLst>
              <a:ext uri="{FF2B5EF4-FFF2-40B4-BE49-F238E27FC236}">
                <a16:creationId xmlns:a16="http://schemas.microsoft.com/office/drawing/2014/main" id="{E63A3E5A-A8C8-4BCF-96B7-DCE828695DF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8451" y="1767258"/>
            <a:ext cx="5612259" cy="360031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4D141FF-4730-4D67-8F91-6F50F60B13C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3676" y="1303408"/>
            <a:ext cx="3215008" cy="4383157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CE57BAD-8DE6-4301-A786-2477B64E70B7}"/>
              </a:ext>
            </a:extLst>
          </p:cNvPr>
          <p:cNvSpPr txBox="1"/>
          <p:nvPr/>
        </p:nvSpPr>
        <p:spPr>
          <a:xfrm>
            <a:off x="7772311" y="5682024"/>
            <a:ext cx="2788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組み立て前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8B2C98C9-6797-403B-AD23-E0DB604F3421}"/>
              </a:ext>
            </a:extLst>
          </p:cNvPr>
          <p:cNvCxnSpPr>
            <a:cxnSpLocks/>
          </p:cNvCxnSpPr>
          <p:nvPr/>
        </p:nvCxnSpPr>
        <p:spPr>
          <a:xfrm>
            <a:off x="6248451" y="1606697"/>
            <a:ext cx="1396518" cy="101723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1B54029B-09DE-44A4-812A-E65EDC6A8D16}"/>
              </a:ext>
            </a:extLst>
          </p:cNvPr>
          <p:cNvCxnSpPr>
            <a:cxnSpLocks/>
          </p:cNvCxnSpPr>
          <p:nvPr/>
        </p:nvCxnSpPr>
        <p:spPr>
          <a:xfrm>
            <a:off x="1490870" y="1767258"/>
            <a:ext cx="2100310" cy="19102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EA88726-5664-4687-9D31-BF55A07AB072}"/>
              </a:ext>
            </a:extLst>
          </p:cNvPr>
          <p:cNvSpPr txBox="1"/>
          <p:nvPr/>
        </p:nvSpPr>
        <p:spPr>
          <a:xfrm>
            <a:off x="5576730" y="1107782"/>
            <a:ext cx="1690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マイクロ</a:t>
            </a:r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SD</a:t>
            </a:r>
            <a:endParaRPr kumimoji="1" lang="ja-JP" altLang="en-US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カードアダプタ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AF5DD86-420D-45BE-B56A-06C09AFA16C8}"/>
              </a:ext>
            </a:extLst>
          </p:cNvPr>
          <p:cNvSpPr txBox="1"/>
          <p:nvPr/>
        </p:nvSpPr>
        <p:spPr>
          <a:xfrm>
            <a:off x="2196945" y="5866690"/>
            <a:ext cx="2788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表側から見た写真</a:t>
            </a: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3DCC6303-214F-4937-BD34-87EE229B8E78}"/>
              </a:ext>
            </a:extLst>
          </p:cNvPr>
          <p:cNvCxnSpPr>
            <a:cxnSpLocks/>
          </p:cNvCxnSpPr>
          <p:nvPr/>
        </p:nvCxnSpPr>
        <p:spPr>
          <a:xfrm flipH="1" flipV="1">
            <a:off x="11025355" y="3677478"/>
            <a:ext cx="195923" cy="185065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EEC850A-48D9-47AF-8F53-0032774B2300}"/>
              </a:ext>
            </a:extLst>
          </p:cNvPr>
          <p:cNvSpPr txBox="1"/>
          <p:nvPr/>
        </p:nvSpPr>
        <p:spPr>
          <a:xfrm>
            <a:off x="9968512" y="5528136"/>
            <a:ext cx="2113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重り兼電池ボックス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3B1DE4C-6803-44E7-9145-08FA1A1E76E5}"/>
              </a:ext>
            </a:extLst>
          </p:cNvPr>
          <p:cNvSpPr txBox="1"/>
          <p:nvPr/>
        </p:nvSpPr>
        <p:spPr>
          <a:xfrm>
            <a:off x="236708" y="1303408"/>
            <a:ext cx="16901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Ruby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ボード</a:t>
            </a:r>
            <a:endParaRPr kumimoji="1" lang="en-US" altLang="ja-JP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GR-CITRUS</a:t>
            </a:r>
          </a:p>
          <a:p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1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Wakayama.rb</a:t>
            </a:r>
            <a:endParaRPr kumimoji="1"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メンバー開発</a:t>
            </a:r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5AABB6F1-3511-4BA5-83B9-525C0F93DD5D}"/>
              </a:ext>
            </a:extLst>
          </p:cNvPr>
          <p:cNvSpPr txBox="1"/>
          <p:nvPr/>
        </p:nvSpPr>
        <p:spPr>
          <a:xfrm>
            <a:off x="189041" y="4969817"/>
            <a:ext cx="1690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GPS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受信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モジュール</a:t>
            </a:r>
          </a:p>
        </p:txBody>
      </p: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94EAEA58-39DB-4062-BE5F-A215C228D1E4}"/>
              </a:ext>
            </a:extLst>
          </p:cNvPr>
          <p:cNvCxnSpPr>
            <a:cxnSpLocks/>
          </p:cNvCxnSpPr>
          <p:nvPr/>
        </p:nvCxnSpPr>
        <p:spPr>
          <a:xfrm flipV="1">
            <a:off x="1239804" y="5060465"/>
            <a:ext cx="1871144" cy="20173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73C1BE1E-5D5B-47B8-9C52-2172D7F6C914}"/>
              </a:ext>
            </a:extLst>
          </p:cNvPr>
          <p:cNvSpPr txBox="1"/>
          <p:nvPr/>
        </p:nvSpPr>
        <p:spPr>
          <a:xfrm>
            <a:off x="236707" y="2844225"/>
            <a:ext cx="1690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GR-CITRUS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用</a:t>
            </a: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モータ制御基板</a:t>
            </a:r>
          </a:p>
          <a:p>
            <a:r>
              <a:rPr kumimoji="1" lang="en-US" altLang="ja-JP" sz="16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Sambokan</a:t>
            </a:r>
            <a:endParaRPr kumimoji="1" lang="en-US" altLang="ja-JP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1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Wakayama.rb</a:t>
            </a:r>
            <a:endParaRPr kumimoji="1"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メンバー開発</a:t>
            </a:r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025CE09-A49B-4732-B130-A098DA320C67}"/>
              </a:ext>
            </a:extLst>
          </p:cNvPr>
          <p:cNvCxnSpPr>
            <a:cxnSpLocks/>
          </p:cNvCxnSpPr>
          <p:nvPr/>
        </p:nvCxnSpPr>
        <p:spPr>
          <a:xfrm>
            <a:off x="1879234" y="3289852"/>
            <a:ext cx="1470253" cy="54665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FE5F777D-5BB3-41A8-86F6-620E4011AADD}"/>
              </a:ext>
            </a:extLst>
          </p:cNvPr>
          <p:cNvSpPr txBox="1"/>
          <p:nvPr/>
        </p:nvSpPr>
        <p:spPr>
          <a:xfrm>
            <a:off x="5198684" y="6066745"/>
            <a:ext cx="44521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サーボモーターにより、重りを左右に振ることにより旋回できます。</a:t>
            </a: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F9E7E491-246B-4FA8-9AA1-B8EFCB043C37}"/>
              </a:ext>
            </a:extLst>
          </p:cNvPr>
          <p:cNvCxnSpPr>
            <a:cxnSpLocks/>
          </p:cNvCxnSpPr>
          <p:nvPr/>
        </p:nvCxnSpPr>
        <p:spPr>
          <a:xfrm flipV="1">
            <a:off x="6911391" y="3563178"/>
            <a:ext cx="1456693" cy="248817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59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DBC0394A-10C1-4159-9166-8717E6507B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1309" y="1646211"/>
            <a:ext cx="3532477" cy="465812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BEDFD4-46E7-4F26-9B6B-CE598F56227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6894" y="1691575"/>
            <a:ext cx="3425544" cy="4567392"/>
          </a:xfrm>
          <a:prstGeom prst="rect">
            <a:avLst/>
          </a:prstGeom>
        </p:spPr>
      </p:pic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509755" y="-2229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S PGothic"/>
              <a:buNone/>
            </a:pPr>
            <a:r>
              <a:rPr lang="ja-JP" altLang="en-US" dirty="0">
                <a:latin typeface="MS PGothic"/>
                <a:ea typeface="MS PGothic"/>
                <a:cs typeface="MS PGothic"/>
                <a:sym typeface="MS PGothic"/>
              </a:rPr>
              <a:t>だんごサットの滑空時のイメージ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509751" y="988958"/>
            <a:ext cx="11477400" cy="0"/>
          </a:xfrm>
          <a:prstGeom prst="straightConnector1">
            <a:avLst/>
          </a:prstGeom>
          <a:noFill/>
          <a:ln w="762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8B2C98C9-6797-403B-AD23-E0DB604F3421}"/>
              </a:ext>
            </a:extLst>
          </p:cNvPr>
          <p:cNvCxnSpPr>
            <a:cxnSpLocks/>
          </p:cNvCxnSpPr>
          <p:nvPr/>
        </p:nvCxnSpPr>
        <p:spPr>
          <a:xfrm flipH="1">
            <a:off x="7424530" y="3248849"/>
            <a:ext cx="2493436" cy="1203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1B54029B-09DE-44A4-812A-E65EDC6A8D16}"/>
              </a:ext>
            </a:extLst>
          </p:cNvPr>
          <p:cNvCxnSpPr>
            <a:cxnSpLocks/>
          </p:cNvCxnSpPr>
          <p:nvPr/>
        </p:nvCxnSpPr>
        <p:spPr>
          <a:xfrm flipH="1">
            <a:off x="8567530" y="3248849"/>
            <a:ext cx="1350436" cy="107467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EA88726-5664-4687-9D31-BF55A07AB072}"/>
              </a:ext>
            </a:extLst>
          </p:cNvPr>
          <p:cNvSpPr txBox="1"/>
          <p:nvPr/>
        </p:nvSpPr>
        <p:spPr>
          <a:xfrm>
            <a:off x="9762438" y="2969769"/>
            <a:ext cx="1622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展開用バネ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D320650-1464-4FBC-97E6-C8614C753483}"/>
              </a:ext>
            </a:extLst>
          </p:cNvPr>
          <p:cNvSpPr txBox="1"/>
          <p:nvPr/>
        </p:nvSpPr>
        <p:spPr>
          <a:xfrm>
            <a:off x="819513" y="1134131"/>
            <a:ext cx="2513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グライダーパラシュート</a:t>
            </a: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0831C7CB-4856-4DE2-A0F0-1B522CC726DE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2076332" y="1472685"/>
            <a:ext cx="353230" cy="34280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F0223953-C340-44AE-B20F-4761607ACEEF}"/>
              </a:ext>
            </a:extLst>
          </p:cNvPr>
          <p:cNvCxnSpPr>
            <a:cxnSpLocks/>
          </p:cNvCxnSpPr>
          <p:nvPr/>
        </p:nvCxnSpPr>
        <p:spPr>
          <a:xfrm>
            <a:off x="1083365" y="4075043"/>
            <a:ext cx="2314099" cy="164882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D09A763-F59B-40B2-AE59-ED60C599FA70}"/>
              </a:ext>
            </a:extLst>
          </p:cNvPr>
          <p:cNvSpPr txBox="1"/>
          <p:nvPr/>
        </p:nvSpPr>
        <p:spPr>
          <a:xfrm>
            <a:off x="360423" y="3573303"/>
            <a:ext cx="1818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重り 兼</a:t>
            </a:r>
            <a:endParaRPr kumimoji="1" lang="en-US" altLang="ja-JP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電池ボックス</a:t>
            </a:r>
          </a:p>
        </p:txBody>
      </p:sp>
    </p:spTree>
    <p:extLst>
      <p:ext uri="{BB962C8B-B14F-4D97-AF65-F5344CB8AC3E}">
        <p14:creationId xmlns:p14="http://schemas.microsoft.com/office/powerpoint/2010/main" val="1755968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1039</Words>
  <Application>Microsoft Office PowerPoint</Application>
  <PresentationFormat>ワイド画面</PresentationFormat>
  <Paragraphs>179</Paragraphs>
  <Slides>18</Slides>
  <Notes>18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3" baseType="lpstr">
      <vt:lpstr>MS PGothic</vt:lpstr>
      <vt:lpstr>メイリオ</vt:lpstr>
      <vt:lpstr>メイリオ</vt:lpstr>
      <vt:lpstr>Arial</vt:lpstr>
      <vt:lpstr>Office テーマ</vt:lpstr>
      <vt:lpstr>PowerPoint プレゼンテーション</vt:lpstr>
      <vt:lpstr>だんごサットと串だん号の説明</vt:lpstr>
      <vt:lpstr>モデルロケット串だん号</vt:lpstr>
      <vt:lpstr>モデルロケット串だん号</vt:lpstr>
      <vt:lpstr>だんごサット</vt:lpstr>
      <vt:lpstr>だんごサットの展開の仕組み</vt:lpstr>
      <vt:lpstr>だんごサットの部品構成</vt:lpstr>
      <vt:lpstr>だんごサットの部品構成</vt:lpstr>
      <vt:lpstr>だんごサットの滑空時のイメージ</vt:lpstr>
      <vt:lpstr>だんごサットの落下後</vt:lpstr>
      <vt:lpstr>だんごサットのシステム構成</vt:lpstr>
      <vt:lpstr>だんごサットのプログラム書き換えの仕組み</vt:lpstr>
      <vt:lpstr>プログラム紹介</vt:lpstr>
      <vt:lpstr>今後の課題</vt:lpstr>
      <vt:lpstr>その他の資料</vt:lpstr>
      <vt:lpstr>NASA Space Apps Challenge 2020</vt:lpstr>
      <vt:lpstr>ロケットの手作り風景</vt:lpstr>
      <vt:lpstr>モデルロケットの打ち上げの様子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INOUE Miyu</dc:creator>
  <cp:lastModifiedBy>Minao Yamamoto</cp:lastModifiedBy>
  <cp:revision>77</cp:revision>
  <dcterms:created xsi:type="dcterms:W3CDTF">2020-10-03T18:15:47Z</dcterms:created>
  <dcterms:modified xsi:type="dcterms:W3CDTF">2020-12-07T19:31:13Z</dcterms:modified>
</cp:coreProperties>
</file>